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258" r:id="rId3"/>
    <p:sldId id="260" r:id="rId4"/>
    <p:sldId id="319" r:id="rId5"/>
    <p:sldId id="320" r:id="rId6"/>
    <p:sldId id="335" r:id="rId7"/>
    <p:sldId id="321" r:id="rId8"/>
    <p:sldId id="322" r:id="rId9"/>
    <p:sldId id="323" r:id="rId10"/>
    <p:sldId id="324" r:id="rId11"/>
    <p:sldId id="330" r:id="rId12"/>
    <p:sldId id="331" r:id="rId13"/>
    <p:sldId id="327" r:id="rId14"/>
    <p:sldId id="328" r:id="rId15"/>
    <p:sldId id="333" r:id="rId16"/>
    <p:sldId id="332" r:id="rId17"/>
    <p:sldId id="334" r:id="rId18"/>
    <p:sldId id="329" r:id="rId19"/>
    <p:sldId id="296" r:id="rId20"/>
  </p:sldIdLst>
  <p:sldSz cx="12192000" cy="6858000"/>
  <p:notesSz cx="6858000" cy="9144000"/>
  <p:embeddedFontLs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3"/>
            <p14:sldId id="258"/>
            <p14:sldId id="260"/>
            <p14:sldId id="319"/>
            <p14:sldId id="320"/>
            <p14:sldId id="335"/>
            <p14:sldId id="321"/>
            <p14:sldId id="322"/>
            <p14:sldId id="323"/>
            <p14:sldId id="324"/>
            <p14:sldId id="330"/>
            <p14:sldId id="331"/>
            <p14:sldId id="327"/>
            <p14:sldId id="328"/>
            <p14:sldId id="333"/>
            <p14:sldId id="332"/>
            <p14:sldId id="334"/>
            <p14:sldId id="329"/>
            <p14:sldId id="296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FAFA"/>
    <a:srgbClr val="F3F1EF"/>
    <a:srgbClr val="45B1CB"/>
    <a:srgbClr val="2D899F"/>
    <a:srgbClr val="1F74AD"/>
    <a:srgbClr val="144D73"/>
    <a:srgbClr val="2C3E50"/>
    <a:srgbClr val="212E3C"/>
    <a:srgbClr val="1E5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6196" autoAdjust="0"/>
  </p:normalViewPr>
  <p:slideViewPr>
    <p:cSldViewPr snapToGrid="0" snapToObjects="1" showGuides="1">
      <p:cViewPr varScale="1">
        <p:scale>
          <a:sx n="96" d="100"/>
          <a:sy n="96" d="100"/>
        </p:scale>
        <p:origin x="206" y="62"/>
      </p:cViewPr>
      <p:guideLst/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6188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>
              <a:latin typeface="Tahoma" panose="020B0604030504040204" pitchFamily="34" charset="0"/>
            </a:endParaRPr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>
                <a:latin typeface="Tahoma" panose="020B0604030504040204" pitchFamily="34" charset="0"/>
              </a:rPr>
              <a:t>‹#›</a:t>
            </a:fld>
            <a:endParaRPr lang="de-DE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 b="0" i="0">
                <a:latin typeface="Tahom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 b="0" i="0">
                <a:latin typeface="Tahoma" panose="020B0604030504040204" pitchFamily="34" charset="0"/>
              </a:defRPr>
            </a:lvl1pPr>
          </a:lstStyle>
          <a:p>
            <a:fld id="{92DA5471-CC57-402A-9527-36A1D012F69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1287553"/>
            <a:ext cx="11112000" cy="540000"/>
          </a:xfrm>
        </p:spPr>
        <p:txBody>
          <a:bodyPr/>
          <a:lstStyle>
            <a:lvl1pPr>
              <a:defRPr sz="4000" b="1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12192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2410487"/>
            <a:ext cx="566504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879434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1" y="2634761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40531" y="2900799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5E51F6-8371-C60E-855F-6DD86623C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39192" y="452261"/>
            <a:ext cx="2212808" cy="3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1EFC4A3-7BF0-4E93-A645-24685B17FB36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332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0838696-0180-4445-B677-64860308D032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39999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24000" y="1728000"/>
            <a:ext cx="3528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3BBD197-B443-4094-947A-7E775B79C310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540000" y="4346075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6252000" y="4346075"/>
            <a:ext cx="540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848F595-3A53-4465-A9D4-7161448B6804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998" y="6020548"/>
            <a:ext cx="11112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39998" y="1728000"/>
            <a:ext cx="732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8124000" y="1341673"/>
            <a:ext cx="4068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24001" y="5254672"/>
            <a:ext cx="4068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9077454" y="1343026"/>
            <a:ext cx="3114546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96EA9BF-EB8A-4913-8C74-5DF64DAF584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5399999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252000" y="1728000"/>
            <a:ext cx="540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F28F8B0-0C1E-411F-AA6B-DC5D3064A0D5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14" y="6020548"/>
            <a:ext cx="11110938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3936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128000" y="1727999"/>
            <a:ext cx="3936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8256000" y="1727999"/>
            <a:ext cx="3936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528" y="4232201"/>
            <a:ext cx="12192528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" panose="020B0604030504040204" pitchFamily="34" charset="0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4722296"/>
            <a:ext cx="11112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4CB600-3A52-4CAD-B492-09A49197D7A2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2" y="6020548"/>
            <a:ext cx="11110938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7999"/>
            <a:ext cx="1219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528" y="4232201"/>
            <a:ext cx="12192528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" panose="020B060403050404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724A35-4CC3-45A1-955B-E9A1310F8EB8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1" y="6020548"/>
            <a:ext cx="11110938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19" y="1728000"/>
            <a:ext cx="334998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1219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1920AAC-57FF-4A30-824C-41AEEB711D05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531" y="6020548"/>
            <a:ext cx="11110938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302019" y="1728000"/>
            <a:ext cx="334998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7A221482-CDA6-4B1D-B609-09B1C41DA36C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252000" y="1287552"/>
            <a:ext cx="540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52000" y="3708000"/>
            <a:ext cx="540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4"/>
            <a:ext cx="1455576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b="0" i="0" dirty="0">
              <a:latin typeface="Tahoma" panose="020B0604030504040204" pitchFamily="34" charset="0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87556"/>
            <a:ext cx="540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5183306"/>
            <a:ext cx="5400000" cy="684694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12192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12192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127" b="18737"/>
          <a:stretch/>
        </p:blipFill>
        <p:spPr bwMode="gray">
          <a:xfrm>
            <a:off x="6571647" y="5128724"/>
            <a:ext cx="5620353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527588"/>
            <a:ext cx="11112000" cy="540000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5650522"/>
            <a:ext cx="566504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5119469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12192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1" y="5844312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40531" y="6110350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CF3297A-7534-4AF1-87D7-ED24EC8104A4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1126997" y="1837821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26997" y="2083134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91366" y="1948277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1126997" y="2560565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126997" y="280587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991366" y="267102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126997" y="3283309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126997" y="352862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991366" y="339376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126997" y="400605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126997" y="425136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991366" y="411650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1126997" y="4728797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126997" y="497411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991366" y="483925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1126997" y="5451543"/>
            <a:ext cx="36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1126997" y="569685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991366" y="556199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6576000" y="3895883"/>
            <a:ext cx="5076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469" y="829125"/>
            <a:ext cx="11113062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4B6D16D-8173-46EE-B2CD-4CEFA0A4033B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1082449" y="1847521"/>
            <a:ext cx="3638841" cy="36388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322706" y="2502995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322706" y="2748308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0659551" y="2613451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322706" y="3225739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322706" y="3471052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0659551" y="3336195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322706" y="3948483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322706" y="4193796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659551" y="4058939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5322706" y="4671227"/>
            <a:ext cx="504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322706" y="4916540"/>
            <a:ext cx="72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659551" y="4781683"/>
            <a:ext cx="900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0" y="1115114"/>
            <a:ext cx="4994031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D3A4E6D-FD2E-442E-83FC-7573EFCD29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6AF458-34C8-E19E-4D72-70F10E17D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908270" y="526552"/>
            <a:ext cx="2998856" cy="5612946"/>
          </a:xfrm>
          <a:prstGeom prst="rect">
            <a:avLst/>
          </a:prstGeom>
        </p:spPr>
      </p:pic>
      <p:sp>
        <p:nvSpPr>
          <p:cNvPr id="5" name="Bildplatzhalter 15">
            <a:extLst>
              <a:ext uri="{FF2B5EF4-FFF2-40B4-BE49-F238E27FC236}">
                <a16:creationId xmlns:a16="http://schemas.microsoft.com/office/drawing/2014/main" id="{F8EB099B-5535-70E4-43D4-BAE8B7C34B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3310314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Tahoma" panose="020B06040305040402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40000" y="1984510"/>
            <a:ext cx="243616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0" y="1790787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0" y="2082089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0" y="3074635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483730" y="3365937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0" y="4358482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483730" y="4649784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58A9826-622D-4690-8A67-E655201CBA64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pic>
        <p:nvPicPr>
          <p:cNvPr id="3" name="Grafik 2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151E10C6-4528-81A4-8337-D17EA0CB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-243" r="-4968" b="243"/>
          <a:stretch/>
        </p:blipFill>
        <p:spPr bwMode="gray">
          <a:xfrm>
            <a:off x="0" y="903485"/>
            <a:ext cx="5580930" cy="4868535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A89D278-95EA-010F-8C07-EADD209081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130325"/>
            <a:ext cx="5123731" cy="3263006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80131A-87D4-813D-E919-37314A3977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010637" y="4374565"/>
            <a:ext cx="1968870" cy="1502904"/>
          </a:xfrm>
          <a:prstGeom prst="rect">
            <a:avLst/>
          </a:prstGeom>
        </p:spPr>
      </p:pic>
      <p:sp>
        <p:nvSpPr>
          <p:cNvPr id="14" name="Bildplatzhalter 29">
            <a:extLst>
              <a:ext uri="{FF2B5EF4-FFF2-40B4-BE49-F238E27FC236}">
                <a16:creationId xmlns:a16="http://schemas.microsoft.com/office/drawing/2014/main" id="{48A9645A-F7A9-A5F8-525D-800964911E4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690346" y="4567677"/>
            <a:ext cx="617846" cy="1066035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 b="0" i="0">
                <a:latin typeface="Tahoma" panose="020B06040305040402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7483730" y="1790787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7483730" y="2082089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483730" y="3074635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7483730" y="3365937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7483730" y="4358482"/>
            <a:ext cx="4168270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483730" y="4649784"/>
            <a:ext cx="4168270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998" y="829125"/>
            <a:ext cx="11112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0" y="1728000"/>
            <a:ext cx="4994031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9998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6"/>
            <a:ext cx="2397869" cy="239786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39998" y="4189435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bg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689879" y="4019556"/>
            <a:ext cx="566504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998" y="829125"/>
            <a:ext cx="11112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E2361B9-B017-499A-9311-458153475966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0" y="1728000"/>
            <a:ext cx="4994031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9998" y="2416701"/>
            <a:ext cx="2735047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6612000" y="1728000"/>
            <a:ext cx="504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3795096" y="2599066"/>
            <a:ext cx="2397869" cy="239786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39998" y="4189435"/>
            <a:ext cx="2735047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400" b="0" cap="all" spc="300" baseline="0">
                <a:solidFill>
                  <a:schemeClr val="tx1"/>
                </a:solidFill>
              </a:defRPr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689879" y="4019556"/>
            <a:ext cx="566504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70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1" y="5651700"/>
            <a:ext cx="11112000" cy="540000"/>
          </a:xfrm>
        </p:spPr>
        <p:txBody>
          <a:bodyPr/>
          <a:lstStyle>
            <a:lvl1pPr>
              <a:defRPr sz="4000" b="1" cap="all" spc="4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12192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267843"/>
            <a:ext cx="566504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540000" y="1287553"/>
            <a:ext cx="11112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18A64-65B6-EACE-A093-83F7E0F9E3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39192" y="452261"/>
            <a:ext cx="2212808" cy="3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12192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0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12192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127" b="18737"/>
          <a:stretch/>
        </p:blipFill>
        <p:spPr bwMode="gray">
          <a:xfrm>
            <a:off x="6571647" y="5128724"/>
            <a:ext cx="5620353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4700142"/>
            <a:ext cx="11112000" cy="540000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19252" y="5348732"/>
            <a:ext cx="566504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12192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00" y="5542521"/>
            <a:ext cx="7920000" cy="814769"/>
          </a:xfrm>
        </p:spPr>
        <p:txBody>
          <a:bodyPr numCol="2" spcCol="18000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00" y="1287553"/>
            <a:ext cx="11112000" cy="540000"/>
          </a:xfrm>
        </p:spPr>
        <p:txBody>
          <a:bodyPr/>
          <a:lstStyle>
            <a:lvl1pPr>
              <a:defRPr sz="4000" b="1" cap="all" spc="4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12192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2410487"/>
            <a:ext cx="566504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521FA80-D3EF-7812-1404-17A3B6B807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39192" y="452261"/>
            <a:ext cx="2212808" cy="359193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1879434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D92B414-1155-C0E9-A46D-4B639325E9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60" b="22386"/>
          <a:stretch/>
        </p:blipFill>
        <p:spPr bwMode="gray">
          <a:xfrm>
            <a:off x="5159990" y="4899687"/>
            <a:ext cx="7032011" cy="1958311"/>
          </a:xfrm>
          <a:custGeom>
            <a:avLst/>
            <a:gdLst>
              <a:gd name="connsiteX0" fmla="*/ 0 w 7032011"/>
              <a:gd name="connsiteY0" fmla="*/ 0 h 1958311"/>
              <a:gd name="connsiteX1" fmla="*/ 7032011 w 7032011"/>
              <a:gd name="connsiteY1" fmla="*/ 0 h 1958311"/>
              <a:gd name="connsiteX2" fmla="*/ 7032011 w 7032011"/>
              <a:gd name="connsiteY2" fmla="*/ 1958311 h 1958311"/>
              <a:gd name="connsiteX3" fmla="*/ 0 w 7032011"/>
              <a:gd name="connsiteY3" fmla="*/ 1958311 h 19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2011" h="1958311">
                <a:moveTo>
                  <a:pt x="0" y="0"/>
                </a:moveTo>
                <a:lnTo>
                  <a:pt x="7032011" y="0"/>
                </a:lnTo>
                <a:lnTo>
                  <a:pt x="7032011" y="1958311"/>
                </a:lnTo>
                <a:lnTo>
                  <a:pt x="0" y="1958311"/>
                </a:lnTo>
                <a:close/>
              </a:path>
            </a:pathLst>
          </a:custGeom>
        </p:spPr>
      </p:pic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531" y="2634761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40531" y="2900799"/>
            <a:ext cx="11110938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12192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b="0" i="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7861A4D-26DF-4B4D-A8C0-9967DC465046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5372" y="1936035"/>
            <a:ext cx="1288470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5372" y="3278900"/>
            <a:ext cx="1288470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5372" y="4621765"/>
            <a:ext cx="1288470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445842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445842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445842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2014274" y="1936398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2014274" y="3279826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014274" y="4622691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573098" y="1936035"/>
            <a:ext cx="1288470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573097" y="3278900"/>
            <a:ext cx="128846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573098" y="4621765"/>
            <a:ext cx="1288468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83568" y="232569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83568" y="3668556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83568" y="5011421"/>
            <a:ext cx="720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8052000" y="1936398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052000" y="3279826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8052000" y="4622691"/>
            <a:ext cx="36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F1A127F-F424-45E2-A676-1A010C35CFDA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1640889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40000" y="2566283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40000" y="3491677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128119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128119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128119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813622" y="1641299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813622" y="256678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813622" y="3492321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703730" y="1640889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03730" y="2566297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703730" y="3491705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7444920" y="1983299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7444920" y="2908707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7444920" y="3834115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7977352" y="1641299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7977352" y="256682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7977352" y="3492345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0000" y="4417071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128119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813622" y="4417856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703730" y="4417113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7444920" y="4759523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7977352" y="4417868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540000" y="5342520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128119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813622" y="5342930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703730" y="5342520"/>
            <a:ext cx="1062038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5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7444920" y="5684930"/>
            <a:ext cx="648000" cy="3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7977352" y="5343392"/>
            <a:ext cx="3674648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450045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A8A9A55-2ABC-4FFE-87E5-39C6B5EC27C8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11112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056D663-3CE6-4D35-8414-429F5E696139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52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40000" y="6020548"/>
            <a:ext cx="11112000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00" y="829125"/>
            <a:ext cx="11112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0057E71-A46D-4EB4-AA04-9E0B1DE73B56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0000" y="1728000"/>
            <a:ext cx="540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276000" y="1343025"/>
            <a:ext cx="5916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9998" y="6020548"/>
            <a:ext cx="5400001" cy="288000"/>
          </a:xfrm>
        </p:spPr>
        <p:txBody>
          <a:bodyPr anchor="b"/>
          <a:lstStyle>
            <a:lvl1pPr marL="0" indent="0">
              <a:spcAft>
                <a:spcPts val="400"/>
              </a:spcAft>
              <a:buNone/>
              <a:defRPr sz="10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1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00" y="432000"/>
            <a:ext cx="1111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00" y="1728000"/>
            <a:ext cx="11112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9525400" y="6493063"/>
            <a:ext cx="176582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i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7E413074-A06C-48D2-82BF-B884AE79882A}" type="datetime4">
              <a:rPr lang="de-DE" smtClean="0"/>
              <a:pPr/>
              <a:t>30. Juni 2024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40000" y="6493063"/>
            <a:ext cx="756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i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de-DE" dirty="0"/>
              <a:t>Präsentationstitel | Verfasser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41456" y="6493063"/>
            <a:ext cx="310544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i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39192" y="452261"/>
            <a:ext cx="2212808" cy="3591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1305318"/>
            <a:ext cx="566504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00" y="6426000"/>
            <a:ext cx="11112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70027" indent="-270027" algn="l" defTabSz="914491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720072" indent="-270027" algn="l" defTabSz="914491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1080108" indent="-270027" algn="l" defTabSz="914491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440144" indent="-270027" algn="l" defTabSz="914491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1800180" indent="-270027" algn="l" defTabSz="914491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5pPr>
      <a:lvl6pPr marL="2514851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7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9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7342" userDrawn="1">
          <p15:clr>
            <a:srgbClr val="FBAE40"/>
          </p15:clr>
        </p15:guide>
        <p15:guide id="5" pos="339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24DF51F-300F-66DE-1389-841E97C77E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b="18624"/>
          <a:stretch/>
        </p:blipFill>
        <p:spPr bwMode="gray"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CCB0AD-10BE-79ED-D933-A5862F55416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8407" y="4449099"/>
            <a:ext cx="11112000" cy="540000"/>
          </a:xfrm>
        </p:spPr>
        <p:txBody>
          <a:bodyPr/>
          <a:lstStyle/>
          <a:p>
            <a:pPr algn="ctr"/>
            <a:r>
              <a:rPr lang="de-DE" sz="2400" dirty="0" err="1"/>
              <a:t>Explainable</a:t>
            </a:r>
            <a:r>
              <a:rPr lang="de-DE" sz="2400" dirty="0"/>
              <a:t> AI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activation</a:t>
            </a:r>
            <a:r>
              <a:rPr lang="de-DE" sz="2400" dirty="0"/>
              <a:t> </a:t>
            </a:r>
            <a:r>
              <a:rPr lang="de-DE" sz="2400" dirty="0" err="1"/>
              <a:t>mappings</a:t>
            </a:r>
            <a:r>
              <a:rPr lang="de-DE" sz="2400" dirty="0"/>
              <a:t> in </a:t>
            </a:r>
            <a:r>
              <a:rPr lang="de-DE" sz="2400" dirty="0" err="1"/>
              <a:t>Pytorch</a:t>
            </a:r>
            <a:endParaRPr lang="de-DE" sz="24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3ED0E9C-FC42-2CDD-3E98-9499B78B7D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41062" y="5225875"/>
            <a:ext cx="11112000" cy="360000"/>
          </a:xfrm>
        </p:spPr>
        <p:txBody>
          <a:bodyPr/>
          <a:lstStyle/>
          <a:p>
            <a:r>
              <a:rPr lang="de-DE" dirty="0"/>
              <a:t>Summer Semester 2024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35F8068-79CE-92F4-2117-548F2D9C0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D1C3D-36F3-01B4-7996-BB9DA0619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42124" y="5967329"/>
            <a:ext cx="11110938" cy="216000"/>
          </a:xfrm>
        </p:spPr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dirty="0" err="1"/>
              <a:t>Nitesh</a:t>
            </a:r>
            <a:r>
              <a:rPr lang="de-DE" dirty="0"/>
              <a:t> </a:t>
            </a:r>
            <a:r>
              <a:rPr lang="de-DE" dirty="0" err="1"/>
              <a:t>Morem</a:t>
            </a:r>
            <a:r>
              <a:rPr lang="de-DE" dirty="0"/>
              <a:t>, Kashif Riyaz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E390F-D28D-C40B-581F-9260703F6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541062" y="6275800"/>
            <a:ext cx="11110938" cy="216000"/>
          </a:xfrm>
        </p:spPr>
        <p:txBody>
          <a:bodyPr/>
          <a:lstStyle/>
          <a:p>
            <a:r>
              <a:rPr lang="de-DE" dirty="0"/>
              <a:t>Under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guidence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IN" dirty="0"/>
              <a:t>Prof. </a:t>
            </a:r>
            <a:r>
              <a:rPr lang="en-IN" dirty="0" err="1"/>
              <a:t>Dr.</a:t>
            </a:r>
            <a:r>
              <a:rPr lang="en-IN" dirty="0"/>
              <a:t>-Ing. Christian </a:t>
            </a:r>
            <a:r>
              <a:rPr lang="en-IN" dirty="0" err="1"/>
              <a:t>Bergler</a:t>
            </a:r>
            <a:r>
              <a:rPr lang="en-IN" dirty="0"/>
              <a:t> | OTH </a:t>
            </a:r>
            <a:r>
              <a:rPr lang="en-IN" dirty="0" err="1"/>
              <a:t>Amberg-Weiden</a:t>
            </a:r>
            <a:r>
              <a:rPr lang="en-IN" dirty="0"/>
              <a:t> 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21AE6-AA21-D25D-BBFC-CCA6A828B94A}"/>
              </a:ext>
            </a:extLst>
          </p:cNvPr>
          <p:cNvSpPr txBox="1"/>
          <p:nvPr/>
        </p:nvSpPr>
        <p:spPr bwMode="gray">
          <a:xfrm>
            <a:off x="2304661" y="4329404"/>
            <a:ext cx="6783355" cy="500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LID4096" dirty="0" err="1"/>
          </a:p>
        </p:txBody>
      </p:sp>
    </p:spTree>
    <p:extLst>
      <p:ext uri="{BB962C8B-B14F-4D97-AF65-F5344CB8AC3E}">
        <p14:creationId xmlns:p14="http://schemas.microsoft.com/office/powerpoint/2010/main" val="21688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D1EE8-B7FA-C1F0-7B22-7A7D873DB3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E288B-6044-E2B8-7131-1886B99F76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9D07-DCAD-925F-C33F-C9E7268DA2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879C0-F849-FADB-4D7A-96F4B8C6505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Use of publicly available images from Google.</a:t>
            </a:r>
          </a:p>
          <a:p>
            <a:r>
              <a:rPr lang="en-US" dirty="0"/>
              <a:t>Steps for preprocessing images: </a:t>
            </a:r>
          </a:p>
          <a:p>
            <a:pPr marL="850095" lvl="1" indent="-400050">
              <a:buFont typeface="+mj-lt"/>
              <a:buAutoNum type="romanLcPeriod"/>
            </a:pPr>
            <a:r>
              <a:rPr lang="en-US" dirty="0"/>
              <a:t>Loading.</a:t>
            </a:r>
          </a:p>
          <a:p>
            <a:pPr marL="850095" lvl="1" indent="-400050">
              <a:buFont typeface="+mj-lt"/>
              <a:buAutoNum type="romanLcPeriod"/>
            </a:pPr>
            <a:r>
              <a:rPr lang="en-US" dirty="0"/>
              <a:t>Resizing.(224x224)</a:t>
            </a:r>
          </a:p>
          <a:p>
            <a:pPr marL="850095" lvl="1" indent="-400050">
              <a:buFont typeface="+mj-lt"/>
              <a:buAutoNum type="romanLcPeriod"/>
            </a:pPr>
            <a:r>
              <a:rPr lang="en-US" dirty="0"/>
              <a:t>Normalizing.</a:t>
            </a:r>
          </a:p>
          <a:p>
            <a:pPr marL="850095" lvl="1" indent="-400050">
              <a:buFont typeface="+mj-lt"/>
              <a:buAutoNum type="romanLcPeriod"/>
            </a:pPr>
            <a:r>
              <a:rPr lang="en-US" dirty="0"/>
              <a:t>standardizing.{mean=[0.485, 0.456, 0.406] and standard deviation=[0.229, 0.224, 0.225] }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FB47FA-DACD-7305-2AFD-1FE7FDC76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F0F32D8-BEF7-1E17-A831-3DABD247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Preprocessing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82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0120817-37DE-F741-6A25-AB77C0AA7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into Tensor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FADAC-C25C-EF81-E39C-555C52813D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77224-B0A4-8E6E-3AA0-8BF77295C4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C2C75-41CE-73EB-1A72-F3F2F117D7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pic>
        <p:nvPicPr>
          <p:cNvPr id="20" name="Content Placeholder 19" descr="A tiger lying on a rock surrounded by plants and flowers">
            <a:extLst>
              <a:ext uri="{FF2B5EF4-FFF2-40B4-BE49-F238E27FC236}">
                <a16:creationId xmlns:a16="http://schemas.microsoft.com/office/drawing/2014/main" id="{73DE8AD8-6325-FBAA-6867-7E60A904B9C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74656" y="1523502"/>
            <a:ext cx="4440023" cy="3850932"/>
          </a:xfrm>
        </p:spPr>
      </p:pic>
      <p:pic>
        <p:nvPicPr>
          <p:cNvPr id="22" name="Content Placeholder 2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3B65A8C-B7FE-0D86-E5A1-F08B978A6DB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96000" y="1435319"/>
            <a:ext cx="5260088" cy="413861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AC5D118-6F70-2139-FB90-5BC272FD3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259AD8-FADC-685B-E0F3-05D7DFA8D25E}"/>
              </a:ext>
            </a:extLst>
          </p:cNvPr>
          <p:cNvSpPr txBox="1"/>
          <p:nvPr/>
        </p:nvSpPr>
        <p:spPr bwMode="gray">
          <a:xfrm>
            <a:off x="934840" y="5448803"/>
            <a:ext cx="4719654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IN" sz="800" b="0" i="1" u="none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Source:https</a:t>
            </a:r>
            <a:r>
              <a:rPr lang="en-IN" sz="800" b="0" i="1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://images.photowall.com/products/56851/</a:t>
            </a:r>
            <a:r>
              <a:rPr lang="en-IN" sz="800" b="0" i="1" u="none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tiger-in-the-jungle.jpg?h</a:t>
            </a:r>
            <a:r>
              <a:rPr lang="en-IN" sz="800" b="0" i="1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=699&amp;q=85</a:t>
            </a:r>
            <a:endParaRPr lang="en-IN" sz="800" b="0" dirty="0">
              <a:effectLst/>
              <a:highlight>
                <a:srgbClr val="FFFFFF"/>
              </a:highlight>
            </a:endParaRPr>
          </a:p>
          <a:p>
            <a:br>
              <a:rPr lang="en-IN" sz="800" dirty="0"/>
            </a:br>
            <a:endParaRPr lang="LID4096" sz="800" dirty="0" err="1"/>
          </a:p>
        </p:txBody>
      </p:sp>
    </p:spTree>
    <p:extLst>
      <p:ext uri="{BB962C8B-B14F-4D97-AF65-F5344CB8AC3E}">
        <p14:creationId xmlns:p14="http://schemas.microsoft.com/office/powerpoint/2010/main" val="68073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97DA1-AABD-361D-5697-27FD72D63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4571-746B-AC31-75F6-9085CA73E9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56D663-3CE6-4D35-8414-429F5E696139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A28D0-2B7F-CE41-1E79-F79855F7B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83089-69D4-B604-6BF3-C209D176BB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5EF925-6DD6-66F6-78C3-68190D5DADF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framework is divided into five parts:</a:t>
            </a:r>
          </a:p>
          <a:p>
            <a:pPr marL="792945" lvl="1" indent="-342900">
              <a:buFont typeface="+mj-lt"/>
              <a:buAutoNum type="arabicPeriod"/>
            </a:pPr>
            <a:r>
              <a:rPr lang="en-US" dirty="0"/>
              <a:t>Importing modules.</a:t>
            </a:r>
          </a:p>
          <a:p>
            <a:pPr marL="792945" lvl="1" indent="-342900">
              <a:buFont typeface="+mj-lt"/>
              <a:buAutoNum type="arabicPeriod"/>
            </a:pPr>
            <a:r>
              <a:rPr lang="en-US" dirty="0"/>
              <a:t>Defining functions.</a:t>
            </a:r>
          </a:p>
          <a:p>
            <a:pPr marL="1038681" lvl="2" indent="-228600">
              <a:buFont typeface="+mj-lt"/>
              <a:buAutoNum type="arabicPeriod"/>
            </a:pPr>
            <a:r>
              <a:rPr lang="en-US" dirty="0" err="1"/>
              <a:t>Image_transform</a:t>
            </a:r>
            <a:r>
              <a:rPr lang="en-US" dirty="0"/>
              <a:t>().</a:t>
            </a:r>
          </a:p>
          <a:p>
            <a:pPr marL="1038681" lvl="2" indent="-228600">
              <a:buFont typeface="+mj-lt"/>
              <a:buAutoNum type="arabicPeriod"/>
            </a:pPr>
            <a:r>
              <a:rPr lang="en-US" dirty="0" err="1"/>
              <a:t>Predict_and_get_target</a:t>
            </a:r>
            <a:r>
              <a:rPr lang="en-US" dirty="0"/>
              <a:t>().</a:t>
            </a:r>
          </a:p>
          <a:p>
            <a:pPr marL="1038681" lvl="2" indent="-228600">
              <a:buFont typeface="+mj-lt"/>
              <a:buAutoNum type="arabicPeriod"/>
            </a:pPr>
            <a:r>
              <a:rPr lang="en-US" dirty="0" err="1"/>
              <a:t>Get_conv_layer</a:t>
            </a:r>
            <a:r>
              <a:rPr lang="en-US" dirty="0"/>
              <a:t>().</a:t>
            </a:r>
          </a:p>
          <a:p>
            <a:pPr marL="678645" lvl="1" indent="-228600">
              <a:buFont typeface="+mj-lt"/>
              <a:buAutoNum type="arabicPeriod"/>
            </a:pPr>
            <a:r>
              <a:rPr lang="en-US" dirty="0"/>
              <a:t>Importing image and model.</a:t>
            </a:r>
          </a:p>
          <a:p>
            <a:pPr marL="678645" lvl="1" indent="-228600">
              <a:buFont typeface="+mj-lt"/>
              <a:buAutoNum type="arabicPeriod"/>
            </a:pPr>
            <a:r>
              <a:rPr lang="en-US" dirty="0"/>
              <a:t>CAM visualization Techniques.</a:t>
            </a:r>
          </a:p>
          <a:p>
            <a:pPr marL="678645" lvl="1" indent="-228600">
              <a:buFont typeface="+mj-lt"/>
              <a:buAutoNum type="arabicPeriod"/>
            </a:pPr>
            <a:r>
              <a:rPr lang="en-US" dirty="0"/>
              <a:t>Visualization.</a:t>
            </a:r>
          </a:p>
          <a:p>
            <a:pPr marL="1038681" lvl="2" indent="-228600">
              <a:buFont typeface="+mj-lt"/>
              <a:buAutoNum type="arabicPeriod"/>
            </a:pPr>
            <a:endParaRPr lang="LID4096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0FB8EB-29CA-3113-07A4-749708FA31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480EE6-DE29-3148-C562-8466B7C0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Methodology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52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B57EB1-B912-9CBA-1EC5-A2A34BE676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Heat maps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33B7A-C279-9236-3525-390035EFC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54281-8216-4B77-BC84-394808CA04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7E2E0-3810-4F98-B465-E790DA9D9D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137FA-8D46-0FCD-D956-2AC9ED39242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0000" y="1509591"/>
            <a:ext cx="11112000" cy="414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Heat map for first layer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CB1A38-3BF1-8FDB-3373-A0B285FB35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2B1E8C-1741-D0D5-6F37-BA7A55F6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Results and </a:t>
            </a:r>
            <a:r>
              <a:rPr lang="en-US" dirty="0" err="1"/>
              <a:t>disscussion</a:t>
            </a:r>
            <a:endParaRPr lang="LID4096" dirty="0"/>
          </a:p>
        </p:txBody>
      </p:sp>
      <p:pic>
        <p:nvPicPr>
          <p:cNvPr id="10" name="Picture 9" descr="A dog running in a field&#10;&#10;Description automatically generated">
            <a:extLst>
              <a:ext uri="{FF2B5EF4-FFF2-40B4-BE49-F238E27FC236}">
                <a16:creationId xmlns:a16="http://schemas.microsoft.com/office/drawing/2014/main" id="{8363E3CA-395B-5150-4806-5AD72400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61" y="2078504"/>
            <a:ext cx="5556000" cy="1312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00DBA3-7A0C-9991-9838-ECF49289F500}"/>
              </a:ext>
            </a:extLst>
          </p:cNvPr>
          <p:cNvSpPr txBox="1"/>
          <p:nvPr/>
        </p:nvSpPr>
        <p:spPr bwMode="gray">
          <a:xfrm>
            <a:off x="8691716" y="2340077"/>
            <a:ext cx="2349910" cy="9438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endParaRPr lang="LID4096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8492DF-5F40-FE1B-D303-F8482F5CA368}"/>
              </a:ext>
            </a:extLst>
          </p:cNvPr>
          <p:cNvSpPr txBox="1"/>
          <p:nvPr/>
        </p:nvSpPr>
        <p:spPr bwMode="gray">
          <a:xfrm>
            <a:off x="1496187" y="3467377"/>
            <a:ext cx="4031226" cy="375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</a:t>
            </a:r>
            <a:endParaRPr lang="LID4096" sz="1400" i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2305DE-6278-1FB2-340B-A3EDD460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1" y="3791353"/>
            <a:ext cx="5556000" cy="13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CDE46E-00F0-F18D-FABD-A5A8BB223E23}"/>
              </a:ext>
            </a:extLst>
          </p:cNvPr>
          <p:cNvSpPr txBox="1"/>
          <p:nvPr/>
        </p:nvSpPr>
        <p:spPr bwMode="gray">
          <a:xfrm>
            <a:off x="2528522" y="5238144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Densnet121</a:t>
            </a:r>
            <a:endParaRPr lang="LID4096" sz="1400" i="1" dirty="0" err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FB873C-34DF-36F9-13D3-6C6B6BF7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92207"/>
            <a:ext cx="576009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4B0A4B-219E-D050-22DA-4404FBCA0B14}"/>
              </a:ext>
            </a:extLst>
          </p:cNvPr>
          <p:cNvSpPr txBox="1"/>
          <p:nvPr/>
        </p:nvSpPr>
        <p:spPr bwMode="gray">
          <a:xfrm>
            <a:off x="8232710" y="3467377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Inception_v3</a:t>
            </a:r>
            <a:endParaRPr lang="LID4096" sz="1400" i="1" dirty="0" err="1"/>
          </a:p>
        </p:txBody>
      </p:sp>
    </p:spTree>
    <p:extLst>
      <p:ext uri="{BB962C8B-B14F-4D97-AF65-F5344CB8AC3E}">
        <p14:creationId xmlns:p14="http://schemas.microsoft.com/office/powerpoint/2010/main" val="26562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34FC2-7FE1-EF69-5726-CC96D6AF8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Heat maps</a:t>
            </a:r>
            <a:endParaRPr lang="LID4096" dirty="0"/>
          </a:p>
          <a:p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BA4A2-2946-B058-9AB1-6FB82755579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D647D-3492-0D5B-FE65-A880B92E99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71B7C-98D0-FCF4-7E4A-1A807443BF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E0E79-B711-D06C-D326-3548F41316A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0000" y="1422386"/>
            <a:ext cx="11112000" cy="4140000"/>
          </a:xfrm>
        </p:spPr>
        <p:txBody>
          <a:bodyPr/>
          <a:lstStyle/>
          <a:p>
            <a:r>
              <a:rPr lang="en-US" dirty="0"/>
              <a:t>2. Heat map for middle layer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D08EF-4D50-0AF9-472B-D6F6EB90E1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C2251-928E-339A-FDA0-C4899193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063545"/>
            <a:ext cx="570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9C45B-BF1D-3C5D-A3D3-B1428E6C4B5F}"/>
              </a:ext>
            </a:extLst>
          </p:cNvPr>
          <p:cNvSpPr txBox="1"/>
          <p:nvPr/>
        </p:nvSpPr>
        <p:spPr bwMode="gray">
          <a:xfrm>
            <a:off x="540000" y="3385962"/>
            <a:ext cx="5786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resnet152</a:t>
            </a:r>
            <a:endParaRPr lang="LID4096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794578-0CED-8D9D-EDC3-7EDC58FC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3767778"/>
            <a:ext cx="570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B3FFDF-C482-B44B-E4A6-041C19942014}"/>
              </a:ext>
            </a:extLst>
          </p:cNvPr>
          <p:cNvSpPr txBox="1"/>
          <p:nvPr/>
        </p:nvSpPr>
        <p:spPr bwMode="gray">
          <a:xfrm>
            <a:off x="2939903" y="5137217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Densnet121</a:t>
            </a:r>
            <a:endParaRPr lang="LID4096" i="1" dirty="0" err="1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78C522D-CFE4-9E45-529D-D394B44F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00" y="2063545"/>
            <a:ext cx="570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C0746-3498-9EE1-EF10-8C2631D8FDB7}"/>
              </a:ext>
            </a:extLst>
          </p:cNvPr>
          <p:cNvSpPr txBox="1"/>
          <p:nvPr/>
        </p:nvSpPr>
        <p:spPr bwMode="gray">
          <a:xfrm>
            <a:off x="8926098" y="3419590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Inception_v3</a:t>
            </a:r>
            <a:endParaRPr lang="LID4096" sz="1400" i="1" dirty="0" err="1"/>
          </a:p>
        </p:txBody>
      </p:sp>
    </p:spTree>
    <p:extLst>
      <p:ext uri="{BB962C8B-B14F-4D97-AF65-F5344CB8AC3E}">
        <p14:creationId xmlns:p14="http://schemas.microsoft.com/office/powerpoint/2010/main" val="20954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C887F4-7C6E-19C3-D374-698764E9E9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Heat maps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AF421-8D64-4EE3-B69E-953D1ADDBD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CDA3B-8131-B613-5DC0-D6026E1F9A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FC10-1138-C64C-EC95-E53CD5E29A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15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6A5DC-51CA-E51E-9D69-FCCEEC025F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0000" y="1472394"/>
            <a:ext cx="11112000" cy="4140000"/>
          </a:xfrm>
        </p:spPr>
        <p:txBody>
          <a:bodyPr/>
          <a:lstStyle/>
          <a:p>
            <a:r>
              <a:rPr lang="en-US" dirty="0"/>
              <a:t>3. Heat map of Last convolutional layer.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B8E22F-822A-0243-972C-B31572F52A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16277D-C116-2CA8-8DAE-58C483E1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959367"/>
            <a:ext cx="563686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6F357B-1163-F6BB-0EA7-CBB0736E9A00}"/>
              </a:ext>
            </a:extLst>
          </p:cNvPr>
          <p:cNvSpPr txBox="1"/>
          <p:nvPr/>
        </p:nvSpPr>
        <p:spPr bwMode="gray">
          <a:xfrm>
            <a:off x="1342819" y="3391778"/>
            <a:ext cx="4031226" cy="375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Resnet152</a:t>
            </a:r>
            <a:endParaRPr lang="LID4096" sz="1400" i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AD9A9F07-BA62-E6F6-CA0D-FB9B9071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6" y="3758824"/>
            <a:ext cx="563686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DA2F07-0F2A-86E1-06EF-0C72B62EAD13}"/>
              </a:ext>
            </a:extLst>
          </p:cNvPr>
          <p:cNvSpPr txBox="1"/>
          <p:nvPr/>
        </p:nvSpPr>
        <p:spPr bwMode="gray">
          <a:xfrm>
            <a:off x="3063930" y="5159982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Densnet121</a:t>
            </a:r>
            <a:endParaRPr lang="LID4096" i="1" dirty="0" err="1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7CC89F97-ED16-2D1B-40D3-F28EE3FF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09" y="1959367"/>
            <a:ext cx="572979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D6551-DA95-11FD-4147-E695CF6E17E3}"/>
              </a:ext>
            </a:extLst>
          </p:cNvPr>
          <p:cNvSpPr txBox="1"/>
          <p:nvPr/>
        </p:nvSpPr>
        <p:spPr bwMode="gray">
          <a:xfrm>
            <a:off x="8431365" y="3361003"/>
            <a:ext cx="1791478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1400" i="1" dirty="0"/>
              <a:t>Inception_v3</a:t>
            </a:r>
            <a:endParaRPr lang="LID4096" sz="1400" i="1" dirty="0" err="1"/>
          </a:p>
        </p:txBody>
      </p:sp>
    </p:spTree>
    <p:extLst>
      <p:ext uri="{BB962C8B-B14F-4D97-AF65-F5344CB8AC3E}">
        <p14:creationId xmlns:p14="http://schemas.microsoft.com/office/powerpoint/2010/main" val="21291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6F1F9-FC63-20C5-98DE-4DE1C7E5FA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3846-0668-7801-D82E-54DB122741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88A4F-8C3F-0350-5A42-B01912AAA0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BDC8D-2983-49F3-205A-B717CCAB8FA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 the visualization methods surpass each other in different criteria.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Grad- CAM provides a good balance of performance and interpretability but sometime is less precise and produces noisy heatmaps.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Grad-CAM++ shows good performance involving multiple objects and generally provides better localization and sharper heatmaps than Grad-CAM.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Eigen-CAM shows those features which the network deems important without constraining itself to a particular class.</a:t>
            </a:r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XGrad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-CAM provides more precise visualization compared to standard Grad-CAM. However, the results suggest that it might not always outperform Grad-CAM.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675E6-EE49-EB80-791D-4B37B5458C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4317AB-2979-BA5B-6949-2061842C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733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14E207-6F41-EEC7-43EF-3B09ECA23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CCF8F-9990-676D-A0DB-F98492D332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09B98-E43E-B53F-9009-D1CE4B0195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EDA21-744A-6D1F-5160-ED4F093020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17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A667-27BD-4C00-9CFE-C5301B88D03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Improved image preprocessing for diverse models.</a:t>
            </a:r>
          </a:p>
          <a:p>
            <a:r>
              <a:rPr lang="en-US" sz="1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Expanding Explainable AI to NLP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sz="1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Framework for multi-layer sequence highlighting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674A3B-F307-B5C2-B672-5DA606692E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329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2BB6599-A665-CEE7-9369-B4A5AE7B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1625" y="2146294"/>
            <a:ext cx="11112000" cy="540000"/>
          </a:xfrm>
        </p:spPr>
        <p:txBody>
          <a:bodyPr/>
          <a:lstStyle/>
          <a:p>
            <a:pPr algn="ctr"/>
            <a:r>
              <a:rPr lang="en-US" dirty="0"/>
              <a:t>Q/A Time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08803-6C71-9767-58C0-4DCEBB8949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25113" y="6492875"/>
            <a:ext cx="1766887" cy="288925"/>
          </a:xfrm>
        </p:spPr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D33DC-AC4E-1958-7B68-943D010DD64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7559675" cy="288925"/>
          </a:xfrm>
        </p:spPr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8A88B-C40E-632A-4D77-A6D97D8BE7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0850" y="6492875"/>
            <a:ext cx="311150" cy="288925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pPr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32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67DB10CB-1727-DCFE-C6BE-75090A5DEC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b="18624"/>
          <a:stretch/>
        </p:blipFill>
        <p:spPr bwMode="gray"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37741FB-6B7D-999A-0B3F-E34C7BCD30D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Vielen Dank!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A1C09-F32D-41E2-9F07-C1CFAEAA87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7E286-455E-2968-DE7D-A06452E09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>
              <a:lnSpc>
                <a:spcPct val="100000"/>
              </a:lnSpc>
            </a:pPr>
            <a:r>
              <a:rPr lang="de-DE" sz="1600" b="1" dirty="0"/>
              <a:t>Ostbayerische Technische Hochschule (OTH) Amberg-Weiden</a:t>
            </a:r>
            <a:br>
              <a:rPr lang="de-DE" sz="1600" dirty="0"/>
            </a:br>
            <a:r>
              <a:rPr lang="de-DE" sz="1600" dirty="0"/>
              <a:t>Kaiser-Wilhelm-Ring 23 | 92224 Amberg</a:t>
            </a:r>
          </a:p>
        </p:txBody>
      </p:sp>
    </p:spTree>
    <p:extLst>
      <p:ext uri="{BB962C8B-B14F-4D97-AF65-F5344CB8AC3E}">
        <p14:creationId xmlns:p14="http://schemas.microsoft.com/office/powerpoint/2010/main" val="4723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8B4D4-0746-CEE5-2F50-5B09014C25B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065B2B9-01C5-4CF7-AC68-1ABCFB96A8D8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AFF2F-7BF0-C42B-3AF0-0AEF6153F6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A3E21-222F-9A8B-DC95-7D5395587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E531E5-3599-7013-9782-F33CA85F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12DC1CE-4129-B54B-25A9-803BC7501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336DF34-67ED-3D27-59AD-8B23359094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4EEDCF-9322-D12A-86A0-EAFA4EC075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2C5EF6A-2210-D268-28CC-3FD8B0D01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54AA8B0-0AE8-2ED4-D26C-FDF7437EF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2AA32FD-DB2B-D278-6E4E-CF254ADD96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Introduction</a:t>
            </a:r>
            <a:r>
              <a:rPr lang="de-DE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6596E53-4986-D6D0-2592-C81C0E0A13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Data </a:t>
            </a:r>
            <a:r>
              <a:rPr lang="de-DE" dirty="0" err="1">
                <a:solidFill>
                  <a:schemeClr val="bg2"/>
                </a:solidFill>
              </a:rPr>
              <a:t>Preprocessing</a:t>
            </a:r>
            <a:r>
              <a:rPr lang="de-DE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24552DE-55BC-6325-55F9-4333C31EB1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Methodology</a:t>
            </a:r>
            <a:r>
              <a:rPr lang="de-DE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D9F9CAB-4746-90AF-4673-131F51C720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60349B-8426-B297-84F5-6456921DE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2D31BA-82DE-2054-B5CD-EE60C523F5B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A45EBF6-58EC-5BA7-BBA7-384FCAEE34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6E873F8-2344-1665-F3FF-734CCA8444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Results</a:t>
            </a:r>
            <a:r>
              <a:rPr lang="de-DE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C12344D-D2A5-5CBF-2C2D-4C7963AD02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Conclusion</a:t>
            </a:r>
            <a:r>
              <a:rPr lang="de-DE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07C2D-141A-1106-404C-11F4DFA8767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5372" y="861773"/>
            <a:ext cx="11112000" cy="360000"/>
          </a:xfrm>
        </p:spPr>
        <p:txBody>
          <a:bodyPr/>
          <a:lstStyle/>
          <a:p>
            <a:r>
              <a:rPr lang="de-D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28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19320E6-B9AB-4B62-B3EC-065CE653D610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 dirty="0"/>
              <a:t>Präsentationstitel | Verfasser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450221-DBB3-C40F-8E7C-630B0155DE3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r>
              <a:rPr lang="de-DE" dirty="0"/>
              <a:t>Artificial intellegence as  Black Box. (E.g. ChatGPT,Gemini)</a:t>
            </a:r>
          </a:p>
          <a:p>
            <a:r>
              <a:rPr lang="de-DE" dirty="0"/>
              <a:t>Transparency and interpretability. (Use of AI in Sensitive Domains).</a:t>
            </a:r>
          </a:p>
          <a:p>
            <a:r>
              <a:rPr lang="en-US" dirty="0"/>
              <a:t>Importance of transparency and interpretability in AI. (E.g. The Japanese/South </a:t>
            </a:r>
            <a:r>
              <a:rPr lang="en-US" dirty="0" err="1"/>
              <a:t>korean</a:t>
            </a:r>
            <a:r>
              <a:rPr lang="en-US" dirty="0"/>
              <a:t> Incident).</a:t>
            </a:r>
            <a:endParaRPr lang="de-DE" dirty="0"/>
          </a:p>
          <a:p>
            <a:r>
              <a:rPr lang="en-US" dirty="0"/>
              <a:t>Goals of the project to improve AI model interpretability. (How can be Trust AI)</a:t>
            </a:r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6"/>
                </a:solidFill>
              </a:rPr>
              <a:t>Question: What techniiques do you Think we can use to improve the transparency or how can we Trust AI as it is NOW?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E23D0B-479D-4AB2-C305-AD6098AD0B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dirty="0"/>
              <a:t>Quellen: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00" y="917192"/>
            <a:ext cx="11112000" cy="360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070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D995F-5CB0-AB44-62F0-11FB430532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84CAD-314C-694A-785E-92884A907E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C2AE-C70A-6D33-1384-5DCBF96C43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56EA1-D52A-CB05-C862-4910F1642ED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IN" dirty="0"/>
              <a:t>Grad-CAM</a:t>
            </a:r>
          </a:p>
          <a:p>
            <a:r>
              <a:rPr lang="en-IN" dirty="0"/>
              <a:t>Grad-CAM++</a:t>
            </a:r>
          </a:p>
          <a:p>
            <a:r>
              <a:rPr lang="en-IN" dirty="0"/>
              <a:t>Eigen-CAM</a:t>
            </a:r>
          </a:p>
          <a:p>
            <a:r>
              <a:rPr lang="en-IN" dirty="0" err="1"/>
              <a:t>XGrad</a:t>
            </a:r>
            <a:r>
              <a:rPr lang="en-IN" dirty="0"/>
              <a:t>-CAM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11B456-BA31-DDE8-936E-57668D3B62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6107E061-096A-5DCB-A2B5-0426F99F1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828675"/>
            <a:ext cx="11112500" cy="360363"/>
          </a:xfrm>
        </p:spPr>
        <p:txBody>
          <a:bodyPr/>
          <a:lstStyle/>
          <a:p>
            <a:r>
              <a:rPr lang="en-US" dirty="0"/>
              <a:t>Techniques and Visualization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252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EAF8DD-7457-AA1E-5D19-552940BA19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Grad-CAM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D6F8A-ADF0-2F64-2656-4505998604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41496-3A18-1FEC-901A-F67FBFE971C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8F384-42D7-ED93-CA17-C05DB2FEC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06FC4-3AB1-9A0C-CD1D-ABD50E1DCEF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0000" y="1394314"/>
            <a:ext cx="11112000" cy="4446819"/>
          </a:xfrm>
        </p:spPr>
        <p:txBody>
          <a:bodyPr/>
          <a:lstStyle/>
          <a:p>
            <a:r>
              <a:rPr lang="en-US" dirty="0"/>
              <a:t>It uses 2D activations and gradients to highlight the key parts in an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9C4D2-BD16-73F3-95BD-B66BC796B8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0000" y="6164548"/>
            <a:ext cx="11112000" cy="288000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C26168-87B5-334A-3A65-3C4BA79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19" y="2125578"/>
            <a:ext cx="7936302" cy="29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C8270-464E-E995-2205-9D94676F86AE}"/>
              </a:ext>
            </a:extLst>
          </p:cNvPr>
          <p:cNvSpPr txBox="1"/>
          <p:nvPr/>
        </p:nvSpPr>
        <p:spPr bwMode="gray">
          <a:xfrm>
            <a:off x="3395242" y="5134714"/>
            <a:ext cx="5750196" cy="1845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1"/>
              </a:buClr>
            </a:pPr>
            <a:r>
              <a:rPr lang="en-US" sz="800" i="1" dirty="0"/>
              <a:t>Source: https://openaccess.thecvf.com/content_ICCV_2017/papers/Selvaraju_Grad-CAM_Visual_Explanations_ICCV_2017_paper.pdf</a:t>
            </a:r>
            <a:endParaRPr lang="LID4096" sz="800" i="1" dirty="0" err="1"/>
          </a:p>
        </p:txBody>
      </p:sp>
    </p:spTree>
    <p:extLst>
      <p:ext uri="{BB962C8B-B14F-4D97-AF65-F5344CB8AC3E}">
        <p14:creationId xmlns:p14="http://schemas.microsoft.com/office/powerpoint/2010/main" val="32585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A0781F-AF84-9C80-87FA-FB16F817EF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Grad-CAM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10C5A-9D9B-6C63-18AF-8EC2C5A1A9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75E55-6D4A-E288-141F-F85FC37AF0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329AF-29D6-FF70-FCA8-0D1608751B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B9ABC-F6C0-6D88-EC00-A1D96FCE8D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C6D3637E-846E-4910-9DC4-7032BAD63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9750" y="1728788"/>
            <a:ext cx="11112500" cy="4138612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Easy to implement.</a:t>
            </a:r>
          </a:p>
          <a:p>
            <a:pPr lvl="1"/>
            <a:r>
              <a:rPr lang="en-US" dirty="0"/>
              <a:t>Computationally Efficient.</a:t>
            </a:r>
          </a:p>
          <a:p>
            <a:pPr lvl="1"/>
            <a:r>
              <a:rPr lang="en-US" dirty="0"/>
              <a:t>Suitable for real time applications.</a:t>
            </a:r>
          </a:p>
          <a:p>
            <a:r>
              <a:rPr lang="en-US" dirty="0"/>
              <a:t>Disadvantage:</a:t>
            </a:r>
          </a:p>
          <a:p>
            <a:pPr lvl="1"/>
            <a:r>
              <a:rPr lang="en-US" dirty="0"/>
              <a:t>Struggles to provide accurate localization.</a:t>
            </a:r>
          </a:p>
        </p:txBody>
      </p:sp>
    </p:spTree>
    <p:extLst>
      <p:ext uri="{BB962C8B-B14F-4D97-AF65-F5344CB8AC3E}">
        <p14:creationId xmlns:p14="http://schemas.microsoft.com/office/powerpoint/2010/main" val="164925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6F920-3AA2-DE71-A7FE-BD9DDD6D3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Grad-CAM++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63C14-33E8-95FC-944F-284AD5AE1A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063CF-04AD-62DF-AFF7-CA55692028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9F1FD-135A-2830-C940-F1B485857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C0564-105E-3327-5AC9-8439B4F4DA6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It uses higher order derivates to provide more precise and detailed visualization.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Improved localization.</a:t>
            </a:r>
          </a:p>
          <a:p>
            <a:pPr lvl="1"/>
            <a:r>
              <a:rPr lang="en-US" dirty="0"/>
              <a:t>Improved precision.</a:t>
            </a:r>
          </a:p>
          <a:p>
            <a:r>
              <a:rPr lang="en-US" dirty="0"/>
              <a:t>Disadvantage:</a:t>
            </a:r>
          </a:p>
          <a:p>
            <a:pPr lvl="1"/>
            <a:r>
              <a:rPr lang="en-US" dirty="0"/>
              <a:t>More computationally complex.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B8297D-7667-ACAF-B881-6C1EF892D1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73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0BC13-5D7F-4E7C-C1C1-0538790C3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Eigen-CAM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44D29-7DBE-1361-F022-67964441FC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DF337-998F-A2B6-204F-B0CBBACCBF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209FC-6BA4-E1F0-548E-5A2B6EBF88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B9E6A-77F4-0464-7D3E-927AFDFD17B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It uses principal component analysis(PCA) to identify more significant components in the input image.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Capture trends in feature maps.</a:t>
            </a:r>
          </a:p>
          <a:p>
            <a:pPr lvl="1"/>
            <a:r>
              <a:rPr lang="en-US" dirty="0"/>
              <a:t>Provides unique perspective on important regions  compared to gradient based approach.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Computationally difficult because of PCA.</a:t>
            </a:r>
          </a:p>
          <a:p>
            <a:pPr lvl="1"/>
            <a:r>
              <a:rPr lang="en-US" dirty="0"/>
              <a:t>Interpretation of PCA is less insightful.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D8AE27-221A-0ED7-319F-B0AA17BDDE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3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574637-9DBB-4409-016E-7CD75DB9A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XGrad</a:t>
            </a:r>
            <a:r>
              <a:rPr lang="en-US" dirty="0"/>
              <a:t>-CAM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19AC1-7EFC-61AB-307F-6C8C9E800C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9EA301-FA80-4CD7-855B-3806D9580403}" type="datetime4">
              <a:rPr lang="de-DE" noProof="0" smtClean="0"/>
              <a:t>30. Juni 2024</a:t>
            </a:fld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A384D-720C-6663-7EC1-3A82A6D837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Präsentationstitel | Verfasser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833BD-83D8-C897-C609-1FF60B7848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1168B-F4ED-B829-E98B-5B13C9719D9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It is also known as Axiom-based Grad-CAM.</a:t>
            </a:r>
          </a:p>
          <a:p>
            <a:r>
              <a:rPr lang="en-US" dirty="0"/>
              <a:t>It improves on Grad-CAM by incorporating concept of guided backpropagation to produce sharper visualization.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Enhanced Accuracy</a:t>
            </a:r>
          </a:p>
          <a:p>
            <a:pPr lvl="1"/>
            <a:r>
              <a:rPr lang="en-US" dirty="0"/>
              <a:t>Versatility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Computational Complexity.</a:t>
            </a:r>
          </a:p>
          <a:p>
            <a:pPr lvl="1"/>
            <a:r>
              <a:rPr lang="en-US" dirty="0"/>
              <a:t>Implementation challenges.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18664F-55D1-3FCC-5A42-B0243E6C54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21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738</Words>
  <Application>Microsoft Office PowerPoint</Application>
  <PresentationFormat>Widescreen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Arial</vt:lpstr>
      <vt:lpstr>Tahoma</vt:lpstr>
      <vt:lpstr>OTH</vt:lpstr>
      <vt:lpstr>Explainable AI using class activation mappings in Pytorch</vt:lpstr>
      <vt:lpstr>Content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Data Preprocessing</vt:lpstr>
      <vt:lpstr>PowerPoint Presentation</vt:lpstr>
      <vt:lpstr>3. Methodology</vt:lpstr>
      <vt:lpstr>5. Results and disscussion</vt:lpstr>
      <vt:lpstr>PowerPoint Presentation</vt:lpstr>
      <vt:lpstr>PowerPoint Presentation</vt:lpstr>
      <vt:lpstr>5. Conclusion</vt:lpstr>
      <vt:lpstr>PowerPoint Presentation</vt:lpstr>
      <vt:lpstr>Q/A Time</vt:lpstr>
      <vt:lpstr>Vielen Dank! </vt:lpstr>
    </vt:vector>
  </TitlesOfParts>
  <Company>Ostbayerische Technische 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Nitesh Morem</cp:lastModifiedBy>
  <cp:revision>1842</cp:revision>
  <dcterms:created xsi:type="dcterms:W3CDTF">2015-11-26T10:37:47Z</dcterms:created>
  <dcterms:modified xsi:type="dcterms:W3CDTF">2024-06-30T16:32:47Z</dcterms:modified>
</cp:coreProperties>
</file>